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38DB7D-9210-19D0-D8BE-675768E7F85A}" v="767" dt="2020-11-06T22:22:52.442"/>
    <p1510:client id="{276B32DB-F612-613B-85A6-DEE4274F5D6F}" v="28" dt="2020-11-06T21:42:21.860"/>
    <p1510:client id="{6435F754-F613-54A2-97D0-5BA09DCE17D3}" v="43" dt="2020-11-06T17:39:31.170"/>
    <p1510:client id="{70171E19-CC06-E345-BD66-B66019AC9CEB}" v="2" dt="2020-11-06T21:36:27.520"/>
    <p1510:client id="{8882FE71-FE82-64A5-92F0-0CF4845B37BD}" v="27" dt="2020-11-06T21:52:02.253"/>
    <p1510:client id="{89EEE4F4-C55E-8B95-66D3-E7161FF35528}" v="1" dt="2020-11-06T20:43:25.706"/>
    <p1510:client id="{CD5F2D77-314F-7DC0-66AE-FFE8DEEA2F90}" v="41" dt="2020-11-06T20:32:02.667"/>
    <p1510:client id="{E87463FA-4C39-B1A0-09AE-D17D1C814D76}" v="2" dt="2020-11-06T19:36:58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12" d="100"/>
          <a:sy n="112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941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7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24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2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0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85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0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6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6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7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4" name="Rectangle 155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8" name="Rectangle 157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9" name="Rectangle 159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2D2878-2543-4813-B499-5F199F0751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</a:blip>
          <a:srcRect t="15726" r="-1" b="-1"/>
          <a:stretch/>
        </p:blipFill>
        <p:spPr>
          <a:xfrm>
            <a:off x="-11472" y="335922"/>
            <a:ext cx="12188932" cy="6856614"/>
          </a:xfrm>
          <a:prstGeom prst="rect">
            <a:avLst/>
          </a:prstGeom>
        </p:spPr>
      </p:pic>
      <p:grpSp>
        <p:nvGrpSpPr>
          <p:cNvPr id="200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01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02" name="Freeform: Shape 164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165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166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167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169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170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8" name="Freeform: Shape 163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09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10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211" name="Freeform: Shape 175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176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3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14" name="Freeform: Shape 178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179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181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66221F3-5F94-344C-8E96-6C0AA0E53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59" y="821019"/>
            <a:ext cx="11971924" cy="133099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5900">
                <a:solidFill>
                  <a:srgbClr val="FFFFFF"/>
                </a:solidFill>
              </a:rPr>
              <a:t>Supermarket Conceptual Model</a:t>
            </a:r>
            <a:endParaRPr lang="en-US" sz="5900">
              <a:cs typeface="Posteram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CB2E1F-7AE8-CF48-9695-C65F51347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2102" y="2150008"/>
            <a:ext cx="6030516" cy="8783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Agent Based Modeling</a:t>
            </a:r>
          </a:p>
        </p:txBody>
      </p:sp>
      <p:grpSp>
        <p:nvGrpSpPr>
          <p:cNvPr id="195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0AFFD32-1A97-4A25-B212-A999BC421BD8}"/>
              </a:ext>
            </a:extLst>
          </p:cNvPr>
          <p:cNvSpPr txBox="1"/>
          <p:nvPr/>
        </p:nvSpPr>
        <p:spPr>
          <a:xfrm>
            <a:off x="378619" y="4492227"/>
            <a:ext cx="4916089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</a:rPr>
              <a:t>Aman Niyaz </a:t>
            </a:r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20135262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</a:rPr>
              <a:t>Divya </a:t>
            </a:r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Gangamagala </a:t>
            </a:r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</a:rPr>
              <a:t>20002971</a:t>
            </a:r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</a:rPr>
              <a:t>Lei </a:t>
            </a:r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Hao 19167024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GB">
                <a:solidFill>
                  <a:schemeClr val="tx1">
                    <a:lumMod val="95000"/>
                    <a:lumOff val="5000"/>
                  </a:schemeClr>
                </a:solidFill>
              </a:rPr>
              <a:t>Yukti Patil 20097786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F357C8C-AFA8-F54C-9463-50E459E0DC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99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41"/>
    </mc:Choice>
    <mc:Fallback>
      <p:transition spd="slow" advTm="13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67F212-357A-414F-8997-036AF9BC4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916" y="4056469"/>
            <a:ext cx="4795282" cy="2031941"/>
          </a:xfrm>
        </p:spPr>
        <p:txBody>
          <a:bodyPr anchor="ctr">
            <a:normAutofit/>
          </a:bodyPr>
          <a:lstStyle/>
          <a:p>
            <a:r>
              <a:rPr lang="en-US">
                <a:cs typeface="Posterama"/>
              </a:rPr>
              <a:t>Supermarket Checkout Queue</a:t>
            </a:r>
            <a:endParaRPr lang="en-US"/>
          </a:p>
        </p:txBody>
      </p:sp>
      <p:grpSp>
        <p:nvGrpSpPr>
          <p:cNvPr id="15" name="Bottom RIght">
            <a:extLst>
              <a:ext uri="{FF2B5EF4-FFF2-40B4-BE49-F238E27FC236}">
                <a16:creationId xmlns:a16="http://schemas.microsoft.com/office/drawing/2014/main" id="{F4436A75-A020-494B-B70E-85CBD21EA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D9AC34A-4733-4246-B384-5BBE066AB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7" name="Graphic 157">
              <a:extLst>
                <a:ext uri="{FF2B5EF4-FFF2-40B4-BE49-F238E27FC236}">
                  <a16:creationId xmlns:a16="http://schemas.microsoft.com/office/drawing/2014/main" id="{C84724B9-1248-4CA6-931C-9B9E630049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4C9DE4C6-CB01-4D68-93A6-8607C5D238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59DA521-D2B0-460E-983D-FAE00EFB20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9CECFA9-7A18-4264-BC92-C7C99477A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701834A6-ABDA-4C9E-A44A-7D52EEDBE1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3C39CA-57CB-43E8-89BC-497ECBAFB6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1B05384B-92F3-4CC1-8748-7BFCD27B7B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7E4B4AC-919A-46C3-A98F-B36F103A2D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B61039B-1FD3-401E-83AC-C05C971D1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group of people that are talking to each other&#10;&#10;Description automatically generated">
            <a:extLst>
              <a:ext uri="{FF2B5EF4-FFF2-40B4-BE49-F238E27FC236}">
                <a16:creationId xmlns:a16="http://schemas.microsoft.com/office/drawing/2014/main" id="{583A7267-1199-4A00-A739-121F08957E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528" r="-2" b="19930"/>
          <a:stretch/>
        </p:blipFill>
        <p:spPr>
          <a:xfrm>
            <a:off x="619840" y="10"/>
            <a:ext cx="11084189" cy="3854020"/>
          </a:xfrm>
          <a:custGeom>
            <a:avLst/>
            <a:gdLst/>
            <a:ahLst/>
            <a:cxnLst/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6" y="105743"/>
                </a:lnTo>
                <a:cubicBezTo>
                  <a:pt x="10536187" y="2244886"/>
                  <a:pt x="8264669" y="3854030"/>
                  <a:pt x="5542096" y="3854030"/>
                </a:cubicBezTo>
                <a:cubicBezTo>
                  <a:pt x="2819521" y="3854030"/>
                  <a:pt x="548003" y="2244886"/>
                  <a:pt x="22664" y="105743"/>
                </a:cubicBezTo>
                <a:close/>
              </a:path>
            </a:pathLst>
          </a:custGeom>
        </p:spPr>
      </p:pic>
      <p:grpSp>
        <p:nvGrpSpPr>
          <p:cNvPr id="27" name="Top Left">
            <a:extLst>
              <a:ext uri="{FF2B5EF4-FFF2-40B4-BE49-F238E27FC236}">
                <a16:creationId xmlns:a16="http://schemas.microsoft.com/office/drawing/2014/main" id="{DB8ED0A1-FF45-4EE6-ADE8-2F2ED0D39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1A8A514-3FF4-4ADA-AF55-B44C969B5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EDA4578-CC87-43DF-B783-3B5D770C3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B4F1C15-5B2E-483A-AA12-C47B50007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EF72001-4788-44E6-8592-7099340CA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A8C8919-696C-4290-B3EE-DDC5EDA43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37F8271-7580-41CA-B352-6393A3EA8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E1B97F8-5B65-43A1-9BC3-FEF0AD7C7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FA2DB7D-8357-4124-BD8F-4105B5F2B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833" y="4213946"/>
            <a:ext cx="1817262" cy="256155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/>
              <a:t>Agents</a:t>
            </a:r>
          </a:p>
          <a:p>
            <a:pPr lvl="1"/>
            <a:r>
              <a:rPr lang="en-US" sz="1600"/>
              <a:t>Checkout</a:t>
            </a:r>
          </a:p>
          <a:p>
            <a:pPr lvl="1"/>
            <a:r>
              <a:rPr lang="en-US" sz="1600"/>
              <a:t>Manager</a:t>
            </a:r>
          </a:p>
          <a:p>
            <a:pPr lvl="1"/>
            <a:r>
              <a:rPr lang="en-US" sz="1600"/>
              <a:t>Scanner</a:t>
            </a:r>
          </a:p>
          <a:p>
            <a:pPr lvl="1"/>
            <a:r>
              <a:rPr lang="en-US" sz="1600"/>
              <a:t>Customer</a:t>
            </a:r>
          </a:p>
          <a:p>
            <a:pPr lvl="1"/>
            <a:r>
              <a:rPr lang="en-US" sz="1600"/>
              <a:t>Time</a:t>
            </a:r>
          </a:p>
          <a:p>
            <a:pPr lvl="1"/>
            <a:r>
              <a:rPr lang="en-US" sz="1600"/>
              <a:t>Weather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DEB1BCE7-FE80-41B2-A101-27A1A3A4298B}"/>
              </a:ext>
            </a:extLst>
          </p:cNvPr>
          <p:cNvSpPr txBox="1">
            <a:spLocks/>
          </p:cNvSpPr>
          <p:nvPr/>
        </p:nvSpPr>
        <p:spPr>
          <a:xfrm>
            <a:off x="8441616" y="4213945"/>
            <a:ext cx="3288252" cy="21242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/>
              <a:t>Agents under consideration</a:t>
            </a:r>
          </a:p>
          <a:p>
            <a:pPr lvl="1"/>
            <a:r>
              <a:rPr lang="en-US" sz="1600"/>
              <a:t>Products</a:t>
            </a:r>
          </a:p>
          <a:p>
            <a:pPr lvl="1"/>
            <a:r>
              <a:rPr lang="en-US" sz="1600"/>
              <a:t>Pandemic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0D2567-E409-954A-AB47-D249338621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02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09"/>
    </mc:Choice>
    <mc:Fallback>
      <p:transition spd="slow" advTm="45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E4A71F22-0E43-4930-8185-0D8C17363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337B2BE-9368-41E7-B9D3-4F1F971F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7EDF3EA-3138-4266-8511-D57CECF0A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A12DCF8-5403-4AA2-818F-2DF853DC1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89B414-72F6-4409-A12B-4F23F1CE0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14BA161-43C1-4B9D-A341-694B88127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211E8CC-9B3E-4E58-821A-069B7C109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29FA542-0294-4239-B976-E5D20656C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A9045A3-208C-4023-9F44-D6223413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90D0EF-E174-41E8-BB09-2A3AE612BCD9}"/>
              </a:ext>
            </a:extLst>
          </p:cNvPr>
          <p:cNvSpPr txBox="1"/>
          <p:nvPr/>
        </p:nvSpPr>
        <p:spPr>
          <a:xfrm>
            <a:off x="210949" y="147799"/>
            <a:ext cx="5996619" cy="9928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Conceptual Model</a:t>
            </a: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1EDF0462-C0C2-4E84-A7EA-8EE60CEF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6" name="Straight Connector 49">
              <a:extLst>
                <a:ext uri="{FF2B5EF4-FFF2-40B4-BE49-F238E27FC236}">
                  <a16:creationId xmlns:a16="http://schemas.microsoft.com/office/drawing/2014/main" id="{DD5894EA-1641-49CE-AE6E-B9522736A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C6415EB-8C9A-4F1B-A459-64B94A86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A66D3CB-C909-41C3-AF2C-F94C7846A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484" y="154143"/>
            <a:ext cx="9330970" cy="6602243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B798A610-8506-4BC1-8108-8E1A31CA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62740" y="3276601"/>
            <a:ext cx="3529260" cy="3581399"/>
            <a:chOff x="8662740" y="3276601"/>
            <a:chExt cx="352926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C72D714-A610-482A-B26E-C679E9535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D7EF30A6-8E6C-417A-B645-4EC7F0B38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7D377E0-C3CC-48DC-B73B-09CEEDE395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0E2DF20-A9FD-4B82-8673-1091B4C008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425BAEB-7B00-4394-8302-CF2DEA744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59">
                <a:extLst>
                  <a:ext uri="{FF2B5EF4-FFF2-40B4-BE49-F238E27FC236}">
                    <a16:creationId xmlns:a16="http://schemas.microsoft.com/office/drawing/2014/main" id="{4917EE8E-E8BC-42F3-BEE3-2F84E8F64D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8647303-59FF-4A2B-8D6D-FB229E659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BD597AB-C6D9-437D-BBFE-8007D4ED0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FA09AC9-DA2A-4216-BBFD-96E701FB8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6ED1194-CAE0-8443-A74E-CB7E6279AA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4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944"/>
    </mc:Choice>
    <mc:Fallback>
      <p:transition spd="slow" advTm="74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2">
            <a:extLst>
              <a:ext uri="{FF2B5EF4-FFF2-40B4-BE49-F238E27FC236}">
                <a16:creationId xmlns:a16="http://schemas.microsoft.com/office/drawing/2014/main" id="{FBFC6891-CBA5-427E-98AC-BF56BB033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6" name="Bottom Right">
            <a:extLst>
              <a:ext uri="{FF2B5EF4-FFF2-40B4-BE49-F238E27FC236}">
                <a16:creationId xmlns:a16="http://schemas.microsoft.com/office/drawing/2014/main" id="{D817ADB7-00E6-482F-BD8B-681326826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F71969E-EB0C-4011-A721-C46857925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7" name="Graphic 157">
              <a:extLst>
                <a:ext uri="{FF2B5EF4-FFF2-40B4-BE49-F238E27FC236}">
                  <a16:creationId xmlns:a16="http://schemas.microsoft.com/office/drawing/2014/main" id="{0C06B9B3-A426-4BDD-BA45-9C5F6A44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8BAA882-64C3-4E36-828C-E2034D999A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AC94D91-AECE-473B-B00B-F2AAE0EA4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ABFBC77-5178-4DAA-93E6-A494D49148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7E709EC-272C-4F97-BDC8-4B872DEDC6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7C992B3-ABB9-443C-8748-551626188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10CC2EE-90B9-45E3-B7E6-C856A199D4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24">
                <a:extLst>
                  <a:ext uri="{FF2B5EF4-FFF2-40B4-BE49-F238E27FC236}">
                    <a16:creationId xmlns:a16="http://schemas.microsoft.com/office/drawing/2014/main" id="{28272C51-7AB7-4369-A6E9-17958FD30D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1F31DD-C31E-4C9E-A920-AD354B5CB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B17D227C-3B14-4325-85AA-D622AAEF7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460" y="341933"/>
            <a:ext cx="11740853" cy="5167841"/>
          </a:xfrm>
          <a:prstGeom prst="rect">
            <a:avLst/>
          </a:prstGeom>
        </p:spPr>
      </p:pic>
      <p:grpSp>
        <p:nvGrpSpPr>
          <p:cNvPr id="37" name="Top left">
            <a:extLst>
              <a:ext uri="{FF2B5EF4-FFF2-40B4-BE49-F238E27FC236}">
                <a16:creationId xmlns:a16="http://schemas.microsoft.com/office/drawing/2014/main" id="{96BED12B-FE5D-4876-810D-5579D6E8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2EB1789-3A9D-45E9-8CDD-C8063C513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7CA9CCF-CD57-438A-9A90-777CB891C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0CE73CE-4EED-4313-8396-3E701096D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80AC3D6-983B-4840-BB53-F3C27CBCB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45DFDBC-0EF7-4972-A2FD-5589DCF4D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5F3B204-B3FF-4D3D-A08D-2848E22B0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5F2879E-E3AA-4758-A22D-0DD2AF771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110AA5C-CE6D-4F70-9F34-C4E0875F7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B849AC3-4B02-49F9-9275-9FE975118923}"/>
              </a:ext>
            </a:extLst>
          </p:cNvPr>
          <p:cNvSpPr txBox="1"/>
          <p:nvPr/>
        </p:nvSpPr>
        <p:spPr>
          <a:xfrm>
            <a:off x="572278" y="5952931"/>
            <a:ext cx="255658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GB" sz="2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Manager</a:t>
            </a:r>
            <a:endParaRPr lang="en-US" sz="28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3DB2E71-20CD-41FA-B060-E2587AC6B05C}"/>
              </a:ext>
            </a:extLst>
          </p:cNvPr>
          <p:cNvSpPr txBox="1"/>
          <p:nvPr/>
        </p:nvSpPr>
        <p:spPr>
          <a:xfrm>
            <a:off x="3845768" y="5952931"/>
            <a:ext cx="255658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GB" sz="2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Checkout</a:t>
            </a:r>
            <a:endParaRPr lang="en-US" sz="28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808C82-2580-4017-9867-93FC5E611D7A}"/>
              </a:ext>
            </a:extLst>
          </p:cNvPr>
          <p:cNvSpPr txBox="1"/>
          <p:nvPr/>
        </p:nvSpPr>
        <p:spPr>
          <a:xfrm>
            <a:off x="7539135" y="5952931"/>
            <a:ext cx="255658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GB" sz="28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Scanner</a:t>
            </a:r>
            <a:endParaRPr lang="en-US" sz="2800">
              <a:solidFill>
                <a:schemeClr val="tx2"/>
              </a:solidFill>
              <a:latin typeface="+mj-lt"/>
              <a:ea typeface="+mj-ea"/>
              <a:cs typeface="Posteram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2D392C-219B-48A6-BABD-6671CC44F50E}"/>
              </a:ext>
            </a:extLst>
          </p:cNvPr>
          <p:cNvSpPr txBox="1"/>
          <p:nvPr/>
        </p:nvSpPr>
        <p:spPr>
          <a:xfrm>
            <a:off x="307910" y="5330890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Agents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CAD21D9-516A-2B46-A0E5-7229A3C604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90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51"/>
    </mc:Choice>
    <mc:Fallback>
      <p:transition spd="slow" advTm="93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939FC12-F669-2A4E-AF69-0ABEE7EF0A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pic>
        <p:nvPicPr>
          <p:cNvPr id="2" name="Picture 3" descr="Timeline&#10;&#10;Description automatically generated">
            <a:extLst>
              <a:ext uri="{FF2B5EF4-FFF2-40B4-BE49-F238E27FC236}">
                <a16:creationId xmlns:a16="http://schemas.microsoft.com/office/drawing/2014/main" id="{A8A5637C-38CB-4A5B-957B-8CC97B7A9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9166" y="214933"/>
            <a:ext cx="9892747" cy="57191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7EC99B-2BC7-4C40-8DB5-4E4C26942AAE}"/>
              </a:ext>
            </a:extLst>
          </p:cNvPr>
          <p:cNvSpPr txBox="1"/>
          <p:nvPr/>
        </p:nvSpPr>
        <p:spPr>
          <a:xfrm>
            <a:off x="483704" y="5705061"/>
            <a:ext cx="33682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Time</a:t>
            </a:r>
            <a:r>
              <a:rPr lang="en-GB" dirty="0"/>
              <a:t> </a:t>
            </a:r>
            <a:r>
              <a:rPr lang="en-GB" sz="4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81791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562"/>
    </mc:Choice>
    <mc:Fallback xmlns="">
      <p:transition spd="slow" advTm="167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xploreVTI">
  <a:themeElements>
    <a:clrScheme name="AnalogousFromRegularSeedRightStep">
      <a:dk1>
        <a:srgbClr val="000000"/>
      </a:dk1>
      <a:lt1>
        <a:srgbClr val="FFFFFF"/>
      </a:lt1>
      <a:dk2>
        <a:srgbClr val="3A3621"/>
      </a:dk2>
      <a:lt2>
        <a:srgbClr val="E2E6E8"/>
      </a:lt2>
      <a:accent1>
        <a:srgbClr val="E77529"/>
      </a:accent1>
      <a:accent2>
        <a:srgbClr val="BD9F15"/>
      </a:accent2>
      <a:accent3>
        <a:srgbClr val="8DAF1F"/>
      </a:accent3>
      <a:accent4>
        <a:srgbClr val="4DB914"/>
      </a:accent4>
      <a:accent5>
        <a:srgbClr val="21BC2C"/>
      </a:accent5>
      <a:accent6>
        <a:srgbClr val="14BA65"/>
      </a:accent6>
      <a:hlink>
        <a:srgbClr val="3E89BB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43</Words>
  <Application>Microsoft Macintosh PowerPoint</Application>
  <PresentationFormat>Widescreen</PresentationFormat>
  <Paragraphs>28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Next LT Pro</vt:lpstr>
      <vt:lpstr>AvenirNext LT Pro Medium</vt:lpstr>
      <vt:lpstr>Posterama</vt:lpstr>
      <vt:lpstr>Segoe UI Semilight</vt:lpstr>
      <vt:lpstr>ExploreVTI</vt:lpstr>
      <vt:lpstr>Supermarket Conceptual Model</vt:lpstr>
      <vt:lpstr>Supermarket Checkout Queue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 Based Model</dc:title>
  <dc:creator>ULStudent:YUKTI.DILIP PATIL</dc:creator>
  <cp:lastModifiedBy>ULStudent:YUKTI.DILIP PATIL</cp:lastModifiedBy>
  <cp:revision>257</cp:revision>
  <dcterms:created xsi:type="dcterms:W3CDTF">2020-11-02T19:18:45Z</dcterms:created>
  <dcterms:modified xsi:type="dcterms:W3CDTF">2020-11-06T23:32:19Z</dcterms:modified>
</cp:coreProperties>
</file>